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BM Plex Sans Medium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C32"/>
    <a:srgbClr val="333333"/>
    <a:srgbClr val="090B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02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0059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Phishing Awareness Training: Spot, Stop, and Secure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670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Protect Yourself and Our Organization from Cyber Threats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According to the FBI, phishing is the #1 cybercrime, costing businesses billions annually.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9661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Goal: Equip you with the knowledge to identify and avoid phishing attacks.</a:t>
            </a:r>
            <a:endParaRPr lang="en-US" sz="1750" dirty="0"/>
          </a:p>
        </p:txBody>
      </p:sp>
      <p:sp>
        <p:nvSpPr>
          <p:cNvPr id="7" name="Rectangle 6"/>
          <p:cNvSpPr/>
          <p:nvPr/>
        </p:nvSpPr>
        <p:spPr>
          <a:xfrm>
            <a:off x="12786102" y="7687159"/>
            <a:ext cx="1844298" cy="433953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87456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Stay Vigilant: The Human Firewall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16172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Verify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16172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Sender, Request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61646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2382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Question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22382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Urgency, Links, Details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61646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1902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Report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19025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Suspicious Activity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12786102" y="7687159"/>
            <a:ext cx="1844298" cy="433953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appreciate your time and participation in this phishing awareness training.</a:t>
            </a: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12786102" y="7687159"/>
            <a:ext cx="1844298" cy="433953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233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What is Phishing?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Definition: A type of cyberattack that uses deceptive emails, websites, or messages to steal sensitive information.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Examples of Information Targeted: usernames, passwords, credit card details, personal information</a:t>
            </a: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12786102" y="7687159"/>
            <a:ext cx="1844298" cy="433953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4996"/>
            <a:ext cx="66291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Types of Phishing Attacks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9255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33350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29255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 Phishing: The most common type, using deceptive emails.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29255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7" name="Text 5"/>
          <p:cNvSpPr/>
          <p:nvPr/>
        </p:nvSpPr>
        <p:spPr>
          <a:xfrm>
            <a:off x="5302032" y="33350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954078" y="3292554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Spear Phishing: Targeted attacks on specific individuals or groups. 91% of cyberattacks begin with a spear phishing email (Source: SANS Institute).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29255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0" name="Text 8"/>
          <p:cNvSpPr/>
          <p:nvPr/>
        </p:nvSpPr>
        <p:spPr>
          <a:xfrm>
            <a:off x="9725204" y="33350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0377249" y="3292554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Whaling: Targeting high-profile individuals (CEOs, CFOs)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589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3" name="Text 11"/>
          <p:cNvSpPr/>
          <p:nvPr/>
        </p:nvSpPr>
        <p:spPr>
          <a:xfrm>
            <a:off x="878860" y="56315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5589032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Smishing: Phishing via SMS text messages (10x higher engagement rate than email).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589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6" name="Text 14"/>
          <p:cNvSpPr/>
          <p:nvPr/>
        </p:nvSpPr>
        <p:spPr>
          <a:xfrm>
            <a:off x="7513737" y="56315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65783" y="5589032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Vishing: Phishing via phone calls.</a:t>
            </a:r>
            <a:endParaRPr lang="en-US" sz="1750" dirty="0"/>
          </a:p>
        </p:txBody>
      </p:sp>
      <p:sp>
        <p:nvSpPr>
          <p:cNvPr id="18" name="Rectangle 17"/>
          <p:cNvSpPr/>
          <p:nvPr/>
        </p:nvSpPr>
        <p:spPr>
          <a:xfrm>
            <a:off x="12786102" y="7687159"/>
            <a:ext cx="1844298" cy="433953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6122"/>
            <a:ext cx="101971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Recognizing Phishing Emails: Red Flags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18529"/>
            <a:ext cx="6408063" cy="1542336"/>
          </a:xfrm>
          <a:prstGeom prst="roundRect">
            <a:avLst>
              <a:gd name="adj" fmla="val 2206"/>
            </a:avLst>
          </a:prstGeom>
          <a:solidFill>
            <a:srgbClr val="484B51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745343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Suspicious Sender Address: Look for misspellings or unusual domains. Example: "amaz0n.com" instead of "amazon.com".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428667" y="2518529"/>
            <a:ext cx="6408063" cy="1542336"/>
          </a:xfrm>
          <a:prstGeom prst="roundRect">
            <a:avLst>
              <a:gd name="adj" fmla="val 2206"/>
            </a:avLst>
          </a:prstGeom>
          <a:solidFill>
            <a:srgbClr val="484B51"/>
          </a:solidFill>
          <a:ln/>
        </p:spPr>
      </p:sp>
      <p:sp>
        <p:nvSpPr>
          <p:cNvPr id="6" name="Text 4"/>
          <p:cNvSpPr/>
          <p:nvPr/>
        </p:nvSpPr>
        <p:spPr>
          <a:xfrm>
            <a:off x="7655481" y="2745343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Generic Greetings: "Dear Customer" instead of your name. Personalized emails are 6x more effective (Source: Experian).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287679"/>
            <a:ext cx="6408063" cy="1179433"/>
          </a:xfrm>
          <a:prstGeom prst="roundRect">
            <a:avLst>
              <a:gd name="adj" fmla="val 2885"/>
            </a:avLst>
          </a:prstGeom>
          <a:solidFill>
            <a:srgbClr val="484B51"/>
          </a:solidFill>
          <a:ln/>
        </p:spPr>
      </p:sp>
      <p:sp>
        <p:nvSpPr>
          <p:cNvPr id="8" name="Text 6"/>
          <p:cNvSpPr/>
          <p:nvPr/>
        </p:nvSpPr>
        <p:spPr>
          <a:xfrm>
            <a:off x="1020604" y="4514493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Sense of Urgency: Demands immediate action or threatens consequences.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667" y="4287679"/>
            <a:ext cx="6408063" cy="1179433"/>
          </a:xfrm>
          <a:prstGeom prst="roundRect">
            <a:avLst>
              <a:gd name="adj" fmla="val 2885"/>
            </a:avLst>
          </a:prstGeom>
          <a:solidFill>
            <a:srgbClr val="484B51"/>
          </a:solidFill>
          <a:ln/>
        </p:spPr>
      </p:sp>
      <p:sp>
        <p:nvSpPr>
          <p:cNvPr id="10" name="Text 8"/>
          <p:cNvSpPr/>
          <p:nvPr/>
        </p:nvSpPr>
        <p:spPr>
          <a:xfrm>
            <a:off x="7655481" y="4514493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Poor Grammar and Spelling: A hallmark of many phishing attempts.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693926"/>
            <a:ext cx="6408063" cy="1179433"/>
          </a:xfrm>
          <a:prstGeom prst="roundRect">
            <a:avLst>
              <a:gd name="adj" fmla="val 2885"/>
            </a:avLst>
          </a:prstGeom>
          <a:solidFill>
            <a:srgbClr val="484B51"/>
          </a:solidFill>
          <a:ln/>
        </p:spPr>
      </p:sp>
      <p:sp>
        <p:nvSpPr>
          <p:cNvPr id="12" name="Text 10"/>
          <p:cNvSpPr/>
          <p:nvPr/>
        </p:nvSpPr>
        <p:spPr>
          <a:xfrm>
            <a:off x="1020604" y="5920740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Suspicious Links: Hover over links to check the destination URL before clicking.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667" y="5693926"/>
            <a:ext cx="6408063" cy="1179433"/>
          </a:xfrm>
          <a:prstGeom prst="roundRect">
            <a:avLst>
              <a:gd name="adj" fmla="val 2885"/>
            </a:avLst>
          </a:prstGeom>
          <a:solidFill>
            <a:srgbClr val="484B51"/>
          </a:solidFill>
          <a:ln/>
        </p:spPr>
      </p:sp>
      <p:sp>
        <p:nvSpPr>
          <p:cNvPr id="14" name="Text 12"/>
          <p:cNvSpPr/>
          <p:nvPr/>
        </p:nvSpPr>
        <p:spPr>
          <a:xfrm>
            <a:off x="7655481" y="5920740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Requests for Personal Information: Legitimate organizations rarely ask for sensitive details via email.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12786102" y="7687159"/>
            <a:ext cx="1844298" cy="433953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442" y="654248"/>
            <a:ext cx="6381988" cy="639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Spotting Phishing Websites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442" y="1600438"/>
            <a:ext cx="511492" cy="5114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2442" y="2316480"/>
            <a:ext cx="2366010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 the URL: Look for "https" and a padlock icon in the address bar. No lock = No security.</a:t>
            </a:r>
            <a:endParaRPr lang="en-US" sz="16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276" y="1600438"/>
            <a:ext cx="511492" cy="51149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75276" y="2316480"/>
            <a:ext cx="2366129" cy="1964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Verify Domain Age: Use tools like Whois to check how long the domain has been registered. Newly registered domains are often suspect.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8229" y="1600438"/>
            <a:ext cx="511492" cy="51149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8229" y="2316480"/>
            <a:ext cx="2366010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Look for Misspellings: Phishing sites often use slightly altered domain names.</a:t>
            </a:r>
            <a:endParaRPr lang="en-US" sz="16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442" y="4894778"/>
            <a:ext cx="511492" cy="51149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02442" y="5610820"/>
            <a:ext cx="2366010" cy="1964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 for Contact Information: Legitimate websites should have clear contact details. Absence of contact info = Red flag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12739608" y="7749151"/>
            <a:ext cx="1844298" cy="433953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930" y="609600"/>
            <a:ext cx="6577965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Social Engineering Tactics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1025247" y="1634847"/>
            <a:ext cx="30480" cy="5985510"/>
          </a:xfrm>
          <a:prstGeom prst="roundRect">
            <a:avLst>
              <a:gd name="adj" fmla="val 109102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244144" y="2118241"/>
            <a:ext cx="665083" cy="30480"/>
          </a:xfrm>
          <a:prstGeom prst="roundRect">
            <a:avLst>
              <a:gd name="adj" fmla="val 109102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775871" y="1884164"/>
            <a:ext cx="498753" cy="498753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858917" y="1925657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133719" y="1856542"/>
            <a:ext cx="6234351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Pretexting: Creating a false scenario to trick victims into providing information. Example: An attacker posing as IT support requesting your password.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1244144" y="3847386"/>
            <a:ext cx="665083" cy="30480"/>
          </a:xfrm>
          <a:prstGeom prst="roundRect">
            <a:avLst>
              <a:gd name="adj" fmla="val 109102"/>
            </a:avLst>
          </a:prstGeom>
          <a:solidFill>
            <a:srgbClr val="61646A"/>
          </a:solidFill>
          <a:ln/>
        </p:spPr>
      </p:sp>
      <p:sp>
        <p:nvSpPr>
          <p:cNvPr id="10" name="Shape 7"/>
          <p:cNvSpPr/>
          <p:nvPr/>
        </p:nvSpPr>
        <p:spPr>
          <a:xfrm>
            <a:off x="775871" y="3613309"/>
            <a:ext cx="498753" cy="498753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858917" y="3654802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2133719" y="3585686"/>
            <a:ext cx="62343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Baiting: Offering something tempting (e.g., free software, gift cards) to lure victims into clicking a malicious link.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244144" y="5221843"/>
            <a:ext cx="665083" cy="30480"/>
          </a:xfrm>
          <a:prstGeom prst="roundRect">
            <a:avLst>
              <a:gd name="adj" fmla="val 109102"/>
            </a:avLst>
          </a:prstGeom>
          <a:solidFill>
            <a:srgbClr val="61646A"/>
          </a:solidFill>
          <a:ln/>
        </p:spPr>
      </p:sp>
      <p:sp>
        <p:nvSpPr>
          <p:cNvPr id="14" name="Shape 11"/>
          <p:cNvSpPr/>
          <p:nvPr/>
        </p:nvSpPr>
        <p:spPr>
          <a:xfrm>
            <a:off x="775871" y="4987766"/>
            <a:ext cx="498753" cy="498753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5" name="Text 12"/>
          <p:cNvSpPr/>
          <p:nvPr/>
        </p:nvSpPr>
        <p:spPr>
          <a:xfrm>
            <a:off x="858917" y="5029260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6" name="Text 13"/>
          <p:cNvSpPr/>
          <p:nvPr/>
        </p:nvSpPr>
        <p:spPr>
          <a:xfrm>
            <a:off x="2133719" y="4960144"/>
            <a:ext cx="6234351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Quid Pro Quo: Offering a service in exchange for information. Example: An attacker posing as a survey taker offering a reward.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1244144" y="6950988"/>
            <a:ext cx="665083" cy="30480"/>
          </a:xfrm>
          <a:prstGeom prst="roundRect">
            <a:avLst>
              <a:gd name="adj" fmla="val 109102"/>
            </a:avLst>
          </a:prstGeom>
          <a:solidFill>
            <a:srgbClr val="61646A"/>
          </a:solidFill>
          <a:ln/>
        </p:spPr>
      </p:sp>
      <p:sp>
        <p:nvSpPr>
          <p:cNvPr id="18" name="Shape 15"/>
          <p:cNvSpPr/>
          <p:nvPr/>
        </p:nvSpPr>
        <p:spPr>
          <a:xfrm>
            <a:off x="775871" y="6716911"/>
            <a:ext cx="498753" cy="498753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9" name="Text 16"/>
          <p:cNvSpPr/>
          <p:nvPr/>
        </p:nvSpPr>
        <p:spPr>
          <a:xfrm>
            <a:off x="858917" y="6758404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600" dirty="0"/>
          </a:p>
        </p:txBody>
      </p:sp>
      <p:sp>
        <p:nvSpPr>
          <p:cNvPr id="20" name="Text 17"/>
          <p:cNvSpPr/>
          <p:nvPr/>
        </p:nvSpPr>
        <p:spPr>
          <a:xfrm>
            <a:off x="2133719" y="6689288"/>
            <a:ext cx="62343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Tailgating: Gaining unauthorized access to restricted areas by following someone who has legitimate access.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313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30" y="3940731"/>
            <a:ext cx="6193036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Real-World Phishing Examples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30" y="4757976"/>
            <a:ext cx="3348276" cy="7068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5218" y="5729883"/>
            <a:ext cx="2994898" cy="1413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Fake Invoice Scam: An email appearing to be from a supplier with a link to a malicious invoice. Cost businesses $19.1 million in 2023 (Source: IC3).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805" y="4757976"/>
            <a:ext cx="3348395" cy="70687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143494" y="5729883"/>
            <a:ext cx="2995017" cy="847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COVID-19 Phishing: Scammers impersonating health organizations to steal personal information.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757976"/>
            <a:ext cx="3348276" cy="70687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91889" y="5729883"/>
            <a:ext cx="2994898" cy="847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Password Reset Scam: An email claiming your password needs to be reset with a link to a fake login page.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3476" y="4757976"/>
            <a:ext cx="3348395" cy="70687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0840164" y="5729883"/>
            <a:ext cx="2995017" cy="1695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IRS Impersonation: Claiming unpaid taxes and threatening legal action to get immediate payment. This scam has cost victims over \$65 million (Source: Treasury Inspector General for Tax Administration)</a:t>
            </a:r>
            <a:endParaRPr lang="en-US" sz="1350" dirty="0"/>
          </a:p>
        </p:txBody>
      </p:sp>
      <p:sp>
        <p:nvSpPr>
          <p:cNvPr id="12" name="Rectangle 11"/>
          <p:cNvSpPr/>
          <p:nvPr/>
        </p:nvSpPr>
        <p:spPr>
          <a:xfrm>
            <a:off x="12786102" y="7687159"/>
            <a:ext cx="1844298" cy="433953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8137"/>
            <a:ext cx="78731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How to Avoid Phishing Attacks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50544"/>
            <a:ext cx="170021" cy="362903"/>
          </a:xfrm>
          <a:prstGeom prst="roundRect">
            <a:avLst>
              <a:gd name="adj" fmla="val 20012"/>
            </a:avLst>
          </a:prstGeom>
          <a:solidFill>
            <a:srgbClr val="484B51"/>
          </a:solidFill>
          <a:ln/>
        </p:spPr>
      </p:sp>
      <p:sp>
        <p:nvSpPr>
          <p:cNvPr id="4" name="Text 2"/>
          <p:cNvSpPr/>
          <p:nvPr/>
        </p:nvSpPr>
        <p:spPr>
          <a:xfrm>
            <a:off x="1303973" y="2450544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Think Before You Click: Always verify the sender's identity and the legitimacy of the request.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1133951" y="3040261"/>
            <a:ext cx="170021" cy="725805"/>
          </a:xfrm>
          <a:prstGeom prst="roundRect">
            <a:avLst>
              <a:gd name="adj" fmla="val 20012"/>
            </a:avLst>
          </a:prstGeom>
          <a:solidFill>
            <a:srgbClr val="484B51"/>
          </a:solidFill>
          <a:ln/>
        </p:spPr>
      </p:sp>
      <p:sp>
        <p:nvSpPr>
          <p:cNvPr id="6" name="Text 4"/>
          <p:cNvSpPr/>
          <p:nvPr/>
        </p:nvSpPr>
        <p:spPr>
          <a:xfrm>
            <a:off x="1644134" y="3040261"/>
            <a:ext cx="121924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Strong, Unique Passwords: Avoid reusing passwords across multiple accounts. 81% of data breaches leverage weak or stolen passwords (Source: Verizon DBIR).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1474232" y="3992880"/>
            <a:ext cx="170021" cy="362903"/>
          </a:xfrm>
          <a:prstGeom prst="roundRect">
            <a:avLst>
              <a:gd name="adj" fmla="val 20012"/>
            </a:avLst>
          </a:prstGeom>
          <a:solidFill>
            <a:srgbClr val="484B51"/>
          </a:solidFill>
          <a:ln/>
        </p:spPr>
      </p:sp>
      <p:sp>
        <p:nvSpPr>
          <p:cNvPr id="8" name="Text 6"/>
          <p:cNvSpPr/>
          <p:nvPr/>
        </p:nvSpPr>
        <p:spPr>
          <a:xfrm>
            <a:off x="1984415" y="3992880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Multi-Factor Authentication (MFA): Adds an extra layer of security to your accounts.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814513" y="4582597"/>
            <a:ext cx="170021" cy="362903"/>
          </a:xfrm>
          <a:prstGeom prst="roundRect">
            <a:avLst>
              <a:gd name="adj" fmla="val 20012"/>
            </a:avLst>
          </a:prstGeom>
          <a:solidFill>
            <a:srgbClr val="484B51"/>
          </a:solidFill>
          <a:ln/>
        </p:spPr>
      </p:sp>
      <p:sp>
        <p:nvSpPr>
          <p:cNvPr id="10" name="Text 8"/>
          <p:cNvSpPr/>
          <p:nvPr/>
        </p:nvSpPr>
        <p:spPr>
          <a:xfrm>
            <a:off x="2324695" y="4582597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Keep Software Updated: Regularly update your operating system, browser, and antivirus software.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1474232" y="5172313"/>
            <a:ext cx="170021" cy="362903"/>
          </a:xfrm>
          <a:prstGeom prst="roundRect">
            <a:avLst>
              <a:gd name="adj" fmla="val 20012"/>
            </a:avLst>
          </a:prstGeom>
          <a:solidFill>
            <a:srgbClr val="484B51"/>
          </a:solidFill>
          <a:ln/>
        </p:spPr>
      </p:sp>
      <p:sp>
        <p:nvSpPr>
          <p:cNvPr id="12" name="Text 10"/>
          <p:cNvSpPr/>
          <p:nvPr/>
        </p:nvSpPr>
        <p:spPr>
          <a:xfrm>
            <a:off x="1984415" y="5172313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Report Suspicious Emails: Alert your IT department or security team immediately.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1133951" y="5762030"/>
            <a:ext cx="170021" cy="362903"/>
          </a:xfrm>
          <a:prstGeom prst="roundRect">
            <a:avLst>
              <a:gd name="adj" fmla="val 20012"/>
            </a:avLst>
          </a:prstGeom>
          <a:solidFill>
            <a:srgbClr val="484B51"/>
          </a:solidFill>
          <a:ln/>
        </p:spPr>
      </p:sp>
      <p:sp>
        <p:nvSpPr>
          <p:cNvPr id="14" name="Text 12"/>
          <p:cNvSpPr/>
          <p:nvPr/>
        </p:nvSpPr>
        <p:spPr>
          <a:xfrm>
            <a:off x="1644134" y="576203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a Password Manager: Securely store and generate strong passwords.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6351746"/>
            <a:ext cx="170021" cy="362903"/>
          </a:xfrm>
          <a:prstGeom prst="roundRect">
            <a:avLst>
              <a:gd name="adj" fmla="val 20012"/>
            </a:avLst>
          </a:prstGeom>
          <a:solidFill>
            <a:srgbClr val="484B51"/>
          </a:solidFill>
          <a:ln/>
        </p:spPr>
      </p:sp>
      <p:sp>
        <p:nvSpPr>
          <p:cNvPr id="16" name="Text 14"/>
          <p:cNvSpPr/>
          <p:nvPr/>
        </p:nvSpPr>
        <p:spPr>
          <a:xfrm>
            <a:off x="1303973" y="6351746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 Security Audits: Encourage regular security audits of personal and company systems.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12786102" y="7687159"/>
            <a:ext cx="1844298" cy="433953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6197"/>
            <a:ext cx="113860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What to Do If You Suspect a Phishing Attack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648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Don't Click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3884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Avoid clicking links or opening attachments in suspicious emails.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33492" y="333636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1686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Report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2659023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Notify your IT department or security team immediately.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893010" y="307169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051256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Change Passwords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051256" y="4215408"/>
            <a:ext cx="37853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you suspect your credentials have been compromised, change your passwords immediately.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719423" y="475845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9937790" y="56442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Monitor Accounts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937790" y="613469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 your bank statements and credit reports for any unauthorized activity.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370564" y="606552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3"/>
          <p:cNvSpPr/>
          <p:nvPr/>
        </p:nvSpPr>
        <p:spPr>
          <a:xfrm>
            <a:off x="1857256" y="534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Malware Scan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93790" y="583632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your antivirus software to scan your system for malware.</a:t>
            </a:r>
            <a:endParaRPr lang="en-US" sz="175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710595" y="518672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5</a:t>
            </a:r>
            <a:endParaRPr lang="en-US" sz="2650" dirty="0"/>
          </a:p>
        </p:txBody>
      </p:sp>
      <p:sp>
        <p:nvSpPr>
          <p:cNvPr id="23" name="Rectangle 22"/>
          <p:cNvSpPr/>
          <p:nvPr/>
        </p:nvSpPr>
        <p:spPr>
          <a:xfrm>
            <a:off x="12786102" y="7687159"/>
            <a:ext cx="1844298" cy="433953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802</Words>
  <Application>Microsoft Office PowerPoint</Application>
  <PresentationFormat>Custom</PresentationFormat>
  <Paragraphs>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IBM Plex Sans Medium</vt:lpstr>
      <vt:lpstr>Calibri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2</cp:revision>
  <dcterms:created xsi:type="dcterms:W3CDTF">2025-03-08T11:34:12Z</dcterms:created>
  <dcterms:modified xsi:type="dcterms:W3CDTF">2025-03-08T11:47:20Z</dcterms:modified>
</cp:coreProperties>
</file>